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embeddedFontLst>
    <p:embeddedFont>
      <p:font typeface="Atkinson Hyperlegible Next" pitchFamily="2" charset="-18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ee5fd696c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ee5fd696c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69ee5fd709a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69ee5fd709a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69ee5fd7256d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69ee5fd7256d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69ee5fd7259a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69ee5fd7259a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69ee5fd75a19b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69ee5fd75a19b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69ee5fd7b7c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69ee5fd7b7c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69ee5fd7b7f5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69ee5fd7b7f5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69ee5fd7b8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69ee5fd7b8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428750"/>
            <a:ext cx="3829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 b="1">
                <a:solidFill>
                  <a:srgbClr val="FFC9B9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У свету Царевог новог одела</a:t>
            </a:r>
            <a:endParaRPr sz="3600" b="1">
              <a:solidFill>
                <a:srgbClr val="FFC9B9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14900" y="2697480"/>
            <a:ext cx="38292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Маштамо, стварамо и откривамо истину кроз бајку.</a:t>
            </a:r>
            <a:endParaRPr sz="198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49490" y="-91440"/>
            <a:ext cx="18288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 b="1">
                <a:solidFill>
                  <a:srgbClr val="FFC9B9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Кратка провера знања</a:t>
            </a:r>
            <a:endParaRPr sz="3240" b="1">
              <a:solidFill>
                <a:srgbClr val="FFC9B9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71" name="Google Shape;71;p15"/>
          <p:cNvSpPr txBox="1"/>
          <p:nvPr/>
        </p:nvSpPr>
        <p:spPr>
          <a:xfrm>
            <a:off x="285750" y="1143000"/>
            <a:ext cx="85725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 b="1">
                <a:solidFill>
                  <a:srgbClr val="D68C45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Питање 1:</a:t>
            </a:r>
            <a:endParaRPr sz="1980" b="1">
              <a:solidFill>
                <a:srgbClr val="D68C45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Шта је цар највише волео на свету?</a:t>
            </a:r>
            <a:endParaRPr sz="198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285750" y="2286000"/>
            <a:ext cx="85725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 b="1">
                <a:solidFill>
                  <a:srgbClr val="D68C45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Питање 2:</a:t>
            </a:r>
            <a:endParaRPr sz="1980" b="1">
              <a:solidFill>
                <a:srgbClr val="D68C45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Ко је једини смео да каже да је цар го?</a:t>
            </a:r>
            <a:endParaRPr sz="198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85750" y="3429000"/>
            <a:ext cx="85725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 b="1">
                <a:solidFill>
                  <a:srgbClr val="D68C45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Питање 3:</a:t>
            </a:r>
            <a:endParaRPr sz="1980" b="1">
              <a:solidFill>
                <a:srgbClr val="D68C45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Шта су преваранти наводно исткали за цара?</a:t>
            </a:r>
            <a:endParaRPr sz="198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D68C45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Одговори на следећем слајду...</a:t>
            </a:r>
            <a:endParaRPr sz="1620">
              <a:solidFill>
                <a:srgbClr val="D68C45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 b="1">
                <a:solidFill>
                  <a:srgbClr val="FFC9B9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Кратка провера знања</a:t>
            </a:r>
            <a:endParaRPr sz="3240" b="1">
              <a:solidFill>
                <a:srgbClr val="FFC9B9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✅​</a:t>
            </a:r>
            <a:endParaRPr sz="36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285750" y="1143000"/>
            <a:ext cx="85725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 b="1">
                <a:solidFill>
                  <a:srgbClr val="D68C45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Одговор 1:</a:t>
            </a:r>
            <a:endParaRPr sz="1980" b="1">
              <a:solidFill>
                <a:srgbClr val="D68C45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Цар је највише волео нову и лепу одећу.</a:t>
            </a:r>
            <a:endParaRPr sz="198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285750" y="2286000"/>
            <a:ext cx="85725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 b="1">
                <a:solidFill>
                  <a:srgbClr val="D68C45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Одговор 2:</a:t>
            </a:r>
            <a:endParaRPr sz="1980" b="1">
              <a:solidFill>
                <a:srgbClr val="D68C45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Мало дете је једино рекло истину.</a:t>
            </a:r>
            <a:endParaRPr sz="198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285750" y="3429000"/>
            <a:ext cx="8572500" cy="7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 b="1">
                <a:solidFill>
                  <a:srgbClr val="D68C45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Одговор 3:</a:t>
            </a:r>
            <a:endParaRPr sz="1980" b="1">
              <a:solidFill>
                <a:srgbClr val="D68C45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Исткали су невидљиву тканину коју не виде глупи људи.</a:t>
            </a:r>
            <a:endParaRPr sz="198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/>
          <p:nvPr/>
        </p:nvSpPr>
        <p:spPr>
          <a:xfrm>
            <a:off x="3714750" y="2983230"/>
            <a:ext cx="5143500" cy="1245900"/>
          </a:xfrm>
          <a:prstGeom prst="roundRect">
            <a:avLst>
              <a:gd name="adj" fmla="val 16667"/>
            </a:avLst>
          </a:prstGeom>
          <a:solidFill>
            <a:srgbClr val="FAC873">
              <a:alpha val="14900"/>
            </a:srgbClr>
          </a:solidFill>
          <a:ln w="12700" cap="flat" cmpd="sng">
            <a:solidFill>
              <a:srgbClr val="573B06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7"/>
          <p:cNvSpPr txBox="1"/>
          <p:nvPr/>
        </p:nvSpPr>
        <p:spPr>
          <a:xfrm>
            <a:off x="3737610" y="304038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FAC775"/>
                </a:solidFill>
              </a:rPr>
              <a:t>🔑</a:t>
            </a:r>
            <a:endParaRPr sz="2160">
              <a:solidFill>
                <a:srgbClr val="FAC775"/>
              </a:solidFill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3714750" y="651510"/>
            <a:ext cx="5143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 b="1">
                <a:solidFill>
                  <a:srgbClr val="FFC9B9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Како прича почиње?</a:t>
            </a:r>
            <a:endParaRPr sz="3240" b="1">
              <a:solidFill>
                <a:srgbClr val="FFC9B9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3714750" y="1325880"/>
            <a:ext cx="5143500" cy="18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52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Први део: Царева велика жеља</a:t>
            </a:r>
            <a:endParaRPr sz="2520" b="1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Свака прича има свој почетак. Наш цар је толико волео одело да је на њега трошио сав новац!</a:t>
            </a:r>
            <a:endParaRPr sz="198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4194810" y="3006090"/>
            <a:ext cx="45492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 dirty="0">
              <a:solidFill>
                <a:srgbClr val="FAC775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dirty="0">
                <a:solidFill>
                  <a:srgbClr val="FAC775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Цар је мењао одело сваког сата у дану. Замислите колико је то ормара!</a:t>
            </a:r>
            <a:endParaRPr sz="1980" dirty="0">
              <a:solidFill>
                <a:srgbClr val="FAC775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/>
          <p:nvPr/>
        </p:nvSpPr>
        <p:spPr>
          <a:xfrm>
            <a:off x="171450" y="278892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D68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8"/>
          <p:cNvSpPr/>
          <p:nvPr/>
        </p:nvSpPr>
        <p:spPr>
          <a:xfrm>
            <a:off x="3097530" y="278892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D68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8"/>
          <p:cNvSpPr/>
          <p:nvPr/>
        </p:nvSpPr>
        <p:spPr>
          <a:xfrm>
            <a:off x="6035040" y="278892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D68C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4582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84582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84582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8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 b="1">
                <a:solidFill>
                  <a:srgbClr val="FFC9B9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План наше приче</a:t>
            </a:r>
            <a:endParaRPr sz="3240" b="1">
              <a:solidFill>
                <a:srgbClr val="FFC9B9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285750" y="3246120"/>
            <a:ext cx="2697600" cy="16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6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Долазак превараната</a:t>
            </a:r>
            <a:endParaRPr sz="2160" b="1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Двојица лупежа обећавају најлепше и најчудније одело.</a:t>
            </a:r>
            <a:endParaRPr sz="162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3211830" y="3246120"/>
            <a:ext cx="2697600" cy="16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6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Лаж на двору</a:t>
            </a:r>
            <a:endParaRPr sz="2160" b="1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Сви се претварају да виде невидљиво одело јер се боје да испадну глупи.</a:t>
            </a:r>
            <a:endParaRPr sz="162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6149340" y="3246120"/>
            <a:ext cx="2697600" cy="16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6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Погрешна парада</a:t>
            </a:r>
            <a:endParaRPr sz="2160" b="1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Цар маршира градом 'обучен' у своје невидљиво одело.</a:t>
            </a:r>
            <a:endParaRPr sz="198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 b="1">
                <a:solidFill>
                  <a:srgbClr val="FFC9B9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Посложимо бајку</a:t>
            </a:r>
            <a:endParaRPr sz="3240" b="1">
              <a:solidFill>
                <a:srgbClr val="FFC9B9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285750" y="857250"/>
            <a:ext cx="8572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Поређај догађаје онако како су се дешавали у причи:</a:t>
            </a:r>
            <a:endParaRPr sz="198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1714500" y="16573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 dirty="0">
                <a:solidFill>
                  <a:srgbClr val="040F0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Дете узвикује: </a:t>
            </a:r>
            <a:r>
              <a:rPr lang="sr-Latn-RS" sz="1980" b="1" dirty="0">
                <a:solidFill>
                  <a:srgbClr val="040F0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“</a:t>
            </a:r>
            <a:r>
              <a:rPr lang="en" sz="1980" b="1" dirty="0">
                <a:solidFill>
                  <a:srgbClr val="040F0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Али он нема ништа на себи!</a:t>
            </a:r>
            <a:r>
              <a:rPr lang="sr-Latn-RS" sz="1980" b="1" dirty="0">
                <a:solidFill>
                  <a:srgbClr val="040F0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“</a:t>
            </a:r>
            <a:endParaRPr sz="1980" b="1" dirty="0">
              <a:solidFill>
                <a:srgbClr val="040F0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1714500" y="24003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040F0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Цар наставља параду још поносније.</a:t>
            </a:r>
            <a:endParaRPr sz="1980" b="1">
              <a:solidFill>
                <a:srgbClr val="040F0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714500" y="31432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 dirty="0">
                <a:solidFill>
                  <a:srgbClr val="040F0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Лупежи почињу да ткају на празно.</a:t>
            </a:r>
            <a:endParaRPr sz="1980" b="1" dirty="0">
              <a:solidFill>
                <a:srgbClr val="040F0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1714500" y="38862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040F0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Цар троши новац само на одећу.</a:t>
            </a:r>
            <a:endParaRPr sz="1980" b="1">
              <a:solidFill>
                <a:srgbClr val="040F0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D68C45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Одговори на следећем слајду...</a:t>
            </a:r>
            <a:endParaRPr sz="1620">
              <a:solidFill>
                <a:srgbClr val="D68C45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 b="1">
                <a:solidFill>
                  <a:srgbClr val="FFC9B9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Посложимо бајку</a:t>
            </a:r>
            <a:endParaRPr sz="3240" b="1">
              <a:solidFill>
                <a:srgbClr val="FFC9B9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285750" y="857250"/>
            <a:ext cx="8572500" cy="44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Поређај догађаје онако како су се дешавали у причи:</a:t>
            </a:r>
            <a:endParaRPr sz="198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1714500" y="16573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 dirty="0">
                <a:solidFill>
                  <a:srgbClr val="040F0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Цар троши новац само на одећу.</a:t>
            </a:r>
            <a:endParaRPr sz="1980" b="1" dirty="0">
              <a:solidFill>
                <a:srgbClr val="040F0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7635240" y="17716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1.</a:t>
            </a:r>
            <a:endParaRPr sz="2880" b="1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1714500" y="24003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 dirty="0">
                <a:solidFill>
                  <a:srgbClr val="040F0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Лупежи почињу да ткају на празно.</a:t>
            </a:r>
            <a:endParaRPr sz="1980" b="1" dirty="0">
              <a:solidFill>
                <a:srgbClr val="040F0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7635240" y="2514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2.</a:t>
            </a:r>
            <a:endParaRPr sz="2880" b="1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1714500" y="31432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 dirty="0">
                <a:solidFill>
                  <a:srgbClr val="040F0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Дете узвикује: </a:t>
            </a:r>
            <a:r>
              <a:rPr lang="sr-Latn-RS" sz="1980" b="1" dirty="0">
                <a:solidFill>
                  <a:srgbClr val="040F0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„</a:t>
            </a:r>
            <a:r>
              <a:rPr lang="en" sz="1980" b="1" dirty="0">
                <a:solidFill>
                  <a:srgbClr val="040F0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Али он нема ништа на себи!</a:t>
            </a:r>
            <a:r>
              <a:rPr lang="sr-Latn-RS" sz="1980" b="1" dirty="0">
                <a:solidFill>
                  <a:srgbClr val="040F0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“</a:t>
            </a:r>
            <a:endParaRPr sz="1980" b="1" dirty="0">
              <a:solidFill>
                <a:srgbClr val="040F0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7635240" y="32575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3.</a:t>
            </a:r>
            <a:endParaRPr sz="2880" b="1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1714500" y="38862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b="1">
                <a:solidFill>
                  <a:srgbClr val="040F0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Цар наставља параду још поносније.</a:t>
            </a:r>
            <a:endParaRPr sz="1980" b="1">
              <a:solidFill>
                <a:srgbClr val="040F0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7635240" y="40005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4.</a:t>
            </a:r>
            <a:endParaRPr sz="2880" b="1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✅​</a:t>
            </a:r>
            <a:endParaRPr sz="360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/>
          <p:nvPr/>
        </p:nvSpPr>
        <p:spPr>
          <a:xfrm>
            <a:off x="285750" y="2057400"/>
            <a:ext cx="4572000" cy="1554600"/>
          </a:xfrm>
          <a:prstGeom prst="roundRect">
            <a:avLst>
              <a:gd name="adj" fmla="val 16667"/>
            </a:avLst>
          </a:prstGeom>
          <a:solidFill>
            <a:srgbClr val="5AC8A5">
              <a:alpha val="14900"/>
            </a:srgbClr>
          </a:solidFill>
          <a:ln w="12700" cap="flat" cmpd="sng">
            <a:solidFill>
              <a:srgbClr val="084D36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1"/>
          <p:cNvSpPr txBox="1"/>
          <p:nvPr/>
        </p:nvSpPr>
        <p:spPr>
          <a:xfrm>
            <a:off x="308610" y="211455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9FE1CB"/>
                </a:solidFill>
              </a:rPr>
              <a:t>🔍</a:t>
            </a:r>
            <a:endParaRPr sz="2160">
              <a:solidFill>
                <a:srgbClr val="9FE1CB"/>
              </a:solidFill>
            </a:endParaRPr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45820"/>
            <a:ext cx="3829050" cy="401193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1"/>
          <p:cNvSpPr txBox="1"/>
          <p:nvPr/>
        </p:nvSpPr>
        <p:spPr>
          <a:xfrm>
            <a:off x="285750" y="17145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 b="1">
                <a:solidFill>
                  <a:srgbClr val="FFC9B9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Замисли невидљиво одело</a:t>
            </a:r>
            <a:endParaRPr sz="3240" b="1">
              <a:solidFill>
                <a:srgbClr val="FFC9B9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285750" y="845820"/>
            <a:ext cx="4572000" cy="11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>
                <a:solidFill>
                  <a:srgbClr val="FFFFFF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Сада је време за игру! Хајде да замислимо да испред нас стоји то чаробно одело.</a:t>
            </a:r>
            <a:endParaRPr sz="1980">
              <a:solidFill>
                <a:srgbClr val="FFFFFF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765810" y="2080260"/>
            <a:ext cx="3977700" cy="15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1" dirty="0">
              <a:solidFill>
                <a:srgbClr val="9FE1CB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980" dirty="0">
                <a:solidFill>
                  <a:srgbClr val="9FE1CB"/>
                </a:solidFill>
                <a:latin typeface="Atkinson Hyperlegible Next"/>
                <a:ea typeface="Atkinson Hyperlegible Next"/>
                <a:cs typeface="Atkinson Hyperlegible Next"/>
                <a:sym typeface="Atkinson Hyperlegible Next"/>
              </a:rPr>
              <a:t>Пробајте да рукама покажете колико је тежак огртач или како закопчавате невидљиву дугмад.</a:t>
            </a:r>
            <a:endParaRPr sz="1980" dirty="0">
              <a:solidFill>
                <a:srgbClr val="9FE1CB"/>
              </a:solidFill>
              <a:latin typeface="Atkinson Hyperlegible Next"/>
              <a:ea typeface="Atkinson Hyperlegible Next"/>
              <a:cs typeface="Atkinson Hyperlegible Next"/>
              <a:sym typeface="Atkinson Hyperlegible Nex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322</Words>
  <Application>Microsoft Office PowerPoint</Application>
  <PresentationFormat>On-screen Show (16:9)</PresentationFormat>
  <Paragraphs>54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Atkinson Hyperlegible Next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Tatjana Ljubomirovic</cp:lastModifiedBy>
  <cp:revision>4</cp:revision>
  <dcterms:modified xsi:type="dcterms:W3CDTF">2026-04-28T15:40:42Z</dcterms:modified>
</cp:coreProperties>
</file>