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5143500" type="screen16x9"/>
  <p:notesSz cx="6858000" cy="9144000"/>
  <p:embeddedFontLst>
    <p:embeddedFont>
      <p:font typeface="Frijole" panose="020B0604020202020204" charset="0"/>
      <p:regular r:id="rId15"/>
    </p:embeddedFont>
    <p:embeddedFont>
      <p:font typeface="Karla" pitchFamily="2" charset="-18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f9a2e3618e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f9a2e3618e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69f9a2e4a2a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69f9a2e4a2a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69f9a2e5203d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69f9a2e5203d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69f9a2e57cd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69f9a2e57cd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69f9a2e39440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69f9a2e39440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69f9a2e3bb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69f9a2e3bb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69f9a2e3de4d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69f9a2e3de4d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69f9a2e41e9d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69f9a2e41e9d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69f9a2e41eca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69f9a2e41eca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69f9a2e41f0a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69f9a2e41f0a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69f9a2e445cf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69f9a2e445cf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69f9a2e46e5a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69f9a2e46e5a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703070"/>
            <a:ext cx="38292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F5AC72"/>
                </a:solidFill>
                <a:latin typeface="Frijole"/>
                <a:ea typeface="Frijole"/>
                <a:cs typeface="Frijole"/>
                <a:sym typeface="Frijole"/>
              </a:rPr>
              <a:t>Šarenorepa</a:t>
            </a:r>
            <a:endParaRPr sz="3600">
              <a:solidFill>
                <a:srgbClr val="F5AC72"/>
              </a:solidFill>
              <a:latin typeface="Frijole"/>
              <a:ea typeface="Frijole"/>
              <a:cs typeface="Frijole"/>
              <a:sym typeface="Frijole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914900" y="2423160"/>
            <a:ext cx="3829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Bajka Grozdane Olujić o velikom prijateljstvu</a:t>
            </a:r>
            <a:endParaRPr sz="1980">
              <a:solidFill>
                <a:srgbClr val="FACFAD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F5AC72"/>
                </a:solidFill>
                <a:latin typeface="Frijole"/>
                <a:ea typeface="Frijole"/>
                <a:cs typeface="Frijole"/>
                <a:sym typeface="Frijole"/>
              </a:rPr>
              <a:t>Proveri svoje znanje</a:t>
            </a:r>
            <a:endParaRPr sz="3240">
              <a:solidFill>
                <a:srgbClr val="F5AC72"/>
              </a:solidFill>
              <a:latin typeface="Frijole"/>
              <a:ea typeface="Frijole"/>
              <a:cs typeface="Frijole"/>
              <a:sym typeface="Frijole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Devojčica je u svojoj </a:t>
            </a:r>
            <a:r>
              <a:rPr lang="en" sz="1980" b="1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crtanki</a:t>
            </a: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crtala moćnu zver. Kada se razbolela, pored njenog uzglavlja se pojavila </a:t>
            </a:r>
            <a:r>
              <a:rPr lang="en" sz="1980" b="1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mačka</a:t>
            </a: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 Pisac ove bajke je </a:t>
            </a:r>
            <a:r>
              <a:rPr lang="en" sz="1980" b="1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Grozdana</a:t>
            </a: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Olujić.</a:t>
            </a:r>
            <a:endParaRPr sz="198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285750" y="3429000"/>
            <a:ext cx="85725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 b="1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Банка речи 🏦</a:t>
            </a:r>
            <a:r>
              <a:rPr lang="en" sz="1980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1980" b="1">
              <a:solidFill>
                <a:srgbClr val="90CBC3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>
                <a:solidFill>
                  <a:srgbClr val="90CBC3"/>
                </a:solidFill>
                <a:latin typeface="Karla"/>
                <a:ea typeface="Karla"/>
                <a:cs typeface="Karla"/>
                <a:sym typeface="Karla"/>
              </a:rPr>
              <a:t>ptica, crtanki, Grozdana, školi, Milica, mačk</a:t>
            </a:r>
            <a:r>
              <a:rPr lang="en" sz="1980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a</a:t>
            </a:r>
            <a:endParaRPr sz="1980">
              <a:solidFill>
                <a:srgbClr val="FACFA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FACFAD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F5AC72"/>
                </a:solidFill>
                <a:latin typeface="Frijole"/>
                <a:ea typeface="Frijole"/>
                <a:cs typeface="Frijole"/>
                <a:sym typeface="Frijole"/>
              </a:rPr>
              <a:t>Tajna Šarenorepe</a:t>
            </a:r>
            <a:endParaRPr sz="3240">
              <a:solidFill>
                <a:srgbClr val="F5AC72"/>
              </a:solidFill>
              <a:latin typeface="Frijole"/>
              <a:ea typeface="Frijole"/>
              <a:cs typeface="Frijole"/>
              <a:sym typeface="Frijole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Zašto je tigar otišao onog trenutka kada je devojčica ozdravila i krenula u školu?</a:t>
            </a:r>
            <a:endParaRPr sz="198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5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F5AC72"/>
                </a:solidFill>
                <a:latin typeface="Frijole"/>
                <a:ea typeface="Frijole"/>
                <a:cs typeface="Frijole"/>
                <a:sym typeface="Frijole"/>
              </a:rPr>
              <a:t>Tajna Šarenorepe</a:t>
            </a:r>
            <a:endParaRPr sz="3240">
              <a:solidFill>
                <a:srgbClr val="F5AC72"/>
              </a:solidFill>
              <a:latin typeface="Frijole"/>
              <a:ea typeface="Frijole"/>
              <a:cs typeface="Frijole"/>
              <a:sym typeface="Frijole"/>
            </a:endParaRPr>
          </a:p>
        </p:txBody>
      </p:sp>
      <p:sp>
        <p:nvSpPr>
          <p:cNvPr id="175" name="Google Shape;175;p25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Zato što je njegova misija bila da je spase.</a:t>
            </a:r>
            <a:endParaRPr sz="198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Zato što ljubav znači biti tu kad je najteže.</a:t>
            </a:r>
            <a:endParaRPr sz="198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Zato što drugarstvo ne poznaje granice kaveza.</a:t>
            </a:r>
            <a:endParaRPr sz="198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6" name="Google Shape;176;p25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FACFAD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45820"/>
            <a:ext cx="3829050" cy="401193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F5AC72"/>
                </a:solidFill>
                <a:latin typeface="Frijole"/>
                <a:ea typeface="Frijole"/>
                <a:cs typeface="Frijole"/>
                <a:sym typeface="Frijole"/>
              </a:rPr>
              <a:t>Šta ćemo danas raditi?</a:t>
            </a:r>
            <a:endParaRPr sz="3240">
              <a:solidFill>
                <a:srgbClr val="F5AC72"/>
              </a:solidFill>
              <a:latin typeface="Frijole"/>
              <a:ea typeface="Frijole"/>
              <a:cs typeface="Frijole"/>
              <a:sym typeface="Frijole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286250" y="845820"/>
            <a:ext cx="45720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Danas ćemo putovati kroz priču:</a:t>
            </a:r>
            <a:endParaRPr sz="1980">
              <a:solidFill>
                <a:srgbClr val="FACFAD"/>
              </a:solidFill>
              <a:latin typeface="Karla"/>
              <a:ea typeface="Karla"/>
              <a:cs typeface="Karla"/>
              <a:sym typeface="Karla"/>
            </a:endParaRPr>
          </a:p>
          <a:p>
            <a:pPr marL="182880" marR="0" lvl="0" indent="-194310" algn="l" rtl="0">
              <a:spcBef>
                <a:spcPts val="360"/>
              </a:spcBef>
              <a:spcAft>
                <a:spcPts val="0"/>
              </a:spcAft>
              <a:buClr>
                <a:srgbClr val="FACFAD"/>
              </a:buClr>
              <a:buSzPts val="1980"/>
              <a:buFont typeface="Karla"/>
              <a:buChar char="●"/>
            </a:pPr>
            <a:r>
              <a:rPr lang="en" sz="1980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Otkrivamo tajne junaka</a:t>
            </a:r>
            <a:endParaRPr sz="1980">
              <a:solidFill>
                <a:srgbClr val="FACFAD"/>
              </a:solidFill>
              <a:latin typeface="Karla"/>
              <a:ea typeface="Karla"/>
              <a:cs typeface="Karla"/>
              <a:sym typeface="Karla"/>
            </a:endParaRPr>
          </a:p>
          <a:p>
            <a:pPr marL="182880" marR="0" lvl="0" indent="-194310" algn="l" rtl="0">
              <a:spcBef>
                <a:spcPts val="0"/>
              </a:spcBef>
              <a:spcAft>
                <a:spcPts val="0"/>
              </a:spcAft>
              <a:buClr>
                <a:srgbClr val="FACFAD"/>
              </a:buClr>
              <a:buSzPts val="1980"/>
              <a:buFont typeface="Karla"/>
              <a:buChar char="●"/>
            </a:pPr>
            <a:r>
              <a:rPr lang="en" sz="1980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Vežbamo prepričavanje</a:t>
            </a:r>
            <a:endParaRPr sz="1980">
              <a:solidFill>
                <a:srgbClr val="FACFAD"/>
              </a:solidFill>
              <a:latin typeface="Karla"/>
              <a:ea typeface="Karla"/>
              <a:cs typeface="Karla"/>
              <a:sym typeface="Karla"/>
            </a:endParaRPr>
          </a:p>
          <a:p>
            <a:pPr marL="182880" marR="0" lvl="0" indent="-194310" algn="l" rtl="0">
              <a:spcBef>
                <a:spcPts val="0"/>
              </a:spcBef>
              <a:spcAft>
                <a:spcPts val="0"/>
              </a:spcAft>
              <a:buClr>
                <a:srgbClr val="FACFAD"/>
              </a:buClr>
              <a:buSzPts val="1980"/>
              <a:buFont typeface="Karla"/>
              <a:buChar char="●"/>
            </a:pPr>
            <a:r>
              <a:rPr lang="en" sz="1980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Učimo pravilno pisanje imena</a:t>
            </a:r>
            <a:endParaRPr sz="1980">
              <a:solidFill>
                <a:srgbClr val="FACFAD"/>
              </a:solidFill>
              <a:latin typeface="Karla"/>
              <a:ea typeface="Karla"/>
              <a:cs typeface="Karla"/>
              <a:sym typeface="Karla"/>
            </a:endParaRPr>
          </a:p>
          <a:p>
            <a:pPr marL="182880" marR="0" lvl="0" indent="-194310" algn="l" rtl="0">
              <a:spcBef>
                <a:spcPts val="0"/>
              </a:spcBef>
              <a:spcAft>
                <a:spcPts val="0"/>
              </a:spcAft>
              <a:buClr>
                <a:srgbClr val="FACFAD"/>
              </a:buClr>
              <a:buSzPts val="1980"/>
              <a:buFont typeface="Karla"/>
              <a:buChar char="●"/>
            </a:pPr>
            <a:r>
              <a:rPr lang="en" sz="1980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Razgovaramo o ljubavi i slobodi</a:t>
            </a:r>
            <a:endParaRPr sz="1980">
              <a:solidFill>
                <a:srgbClr val="FACFAD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45820"/>
            <a:ext cx="3829050" cy="401193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/>
          <p:nvPr/>
        </p:nvSpPr>
        <p:spPr>
          <a:xfrm>
            <a:off x="285750" y="2423160"/>
            <a:ext cx="4572000" cy="1245900"/>
          </a:xfrm>
          <a:prstGeom prst="roundRect">
            <a:avLst>
              <a:gd name="adj" fmla="val 16667"/>
            </a:avLst>
          </a:prstGeom>
          <a:solidFill>
            <a:srgbClr val="AFAAEC">
              <a:alpha val="14900"/>
            </a:srgbClr>
          </a:solidFill>
          <a:ln w="12700" cap="flat" cmpd="sng">
            <a:solidFill>
              <a:srgbClr val="08044D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308610" y="248031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CECBF6"/>
                </a:solidFill>
              </a:rPr>
              <a:t>🤯</a:t>
            </a:r>
            <a:endParaRPr sz="2160">
              <a:solidFill>
                <a:srgbClr val="CECBF6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F5AC72"/>
                </a:solidFill>
                <a:latin typeface="Frijole"/>
                <a:ea typeface="Frijole"/>
                <a:cs typeface="Frijole"/>
                <a:sym typeface="Frijole"/>
              </a:rPr>
              <a:t>Da li ste primetili?</a:t>
            </a:r>
            <a:endParaRPr sz="3240">
              <a:solidFill>
                <a:srgbClr val="F5AC72"/>
              </a:solidFill>
              <a:latin typeface="Frijole"/>
              <a:ea typeface="Frijole"/>
              <a:cs typeface="Frijole"/>
              <a:sym typeface="Frijole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85750" y="845820"/>
            <a:ext cx="4572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Da li se prava, divlja zver može pretvoriti u malu macu?</a:t>
            </a:r>
            <a:endParaRPr sz="1980">
              <a:solidFill>
                <a:srgbClr val="FACFAD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U bajkama je sve moguće! Sećate li se kako je tigar gledao devojčicu?</a:t>
            </a:r>
            <a:endParaRPr sz="1980">
              <a:solidFill>
                <a:srgbClr val="FACFA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765810" y="2446020"/>
            <a:ext cx="39777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dirty="0">
                <a:solidFill>
                  <a:srgbClr val="CECBF6"/>
                </a:solidFill>
                <a:latin typeface="Karla"/>
                <a:ea typeface="Karla"/>
                <a:cs typeface="Karla"/>
                <a:sym typeface="Karla"/>
              </a:rPr>
              <a:t>Tigar u bajci više nije bio opasan — postao je pitom kao </a:t>
            </a:r>
            <a:r>
              <a:rPr lang="sr-Latn-RS" sz="1980">
                <a:solidFill>
                  <a:srgbClr val="CECBF6"/>
                </a:solidFill>
                <a:latin typeface="Karla"/>
                <a:ea typeface="Karla"/>
                <a:cs typeface="Karla"/>
                <a:sym typeface="Karla"/>
              </a:rPr>
              <a:t>mačka</a:t>
            </a:r>
            <a:r>
              <a:rPr lang="en" sz="1980">
                <a:solidFill>
                  <a:srgbClr val="CECBF6"/>
                </a:solidFill>
                <a:latin typeface="Karla"/>
                <a:ea typeface="Karla"/>
                <a:cs typeface="Karla"/>
                <a:sym typeface="Karla"/>
              </a:rPr>
              <a:t>!</a:t>
            </a:r>
            <a:endParaRPr sz="1980" dirty="0">
              <a:solidFill>
                <a:srgbClr val="CECBF6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2205990"/>
            <a:ext cx="4194810" cy="265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2010" y="2205990"/>
            <a:ext cx="4194810" cy="265176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F5AC72"/>
                </a:solidFill>
                <a:latin typeface="Frijole"/>
                <a:ea typeface="Frijole"/>
                <a:cs typeface="Frijole"/>
                <a:sym typeface="Frijole"/>
              </a:rPr>
              <a:t>Ko je kakav u priči?</a:t>
            </a:r>
            <a:endParaRPr sz="3240">
              <a:solidFill>
                <a:srgbClr val="F5AC72"/>
              </a:solidFill>
              <a:latin typeface="Frijole"/>
              <a:ea typeface="Frijole"/>
              <a:cs typeface="Frijole"/>
              <a:sym typeface="Frijole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285750" y="845820"/>
            <a:ext cx="4194900" cy="14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Devojčica</a:t>
            </a:r>
            <a:endParaRPr sz="2520" b="1">
              <a:solidFill>
                <a:srgbClr val="FACFAD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Ona je nežna, uporna i puna ljubavi. Njeno oružje je </a:t>
            </a:r>
            <a:r>
              <a:rPr lang="en" sz="1980" b="1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pogled</a:t>
            </a:r>
            <a:r>
              <a:rPr lang="en" sz="1980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 sz="1980">
              <a:solidFill>
                <a:srgbClr val="FACFA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4652010" y="845820"/>
            <a:ext cx="4194900" cy="14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Tigar</a:t>
            </a:r>
            <a:endParaRPr sz="2520" b="1">
              <a:solidFill>
                <a:srgbClr val="FACFAD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On je moćan, ali zarobljen i tužan. On čezne za slobodom.</a:t>
            </a:r>
            <a:endParaRPr sz="1980">
              <a:solidFill>
                <a:srgbClr val="FACFAD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F5AC72"/>
                </a:solidFill>
                <a:latin typeface="Frijole"/>
                <a:ea typeface="Frijole"/>
                <a:cs typeface="Frijole"/>
                <a:sym typeface="Frijole"/>
              </a:rPr>
              <a:t>Redosled događaja</a:t>
            </a:r>
            <a:endParaRPr sz="3240">
              <a:solidFill>
                <a:srgbClr val="F5AC72"/>
              </a:solidFill>
              <a:latin typeface="Frijole"/>
              <a:ea typeface="Frijole"/>
              <a:cs typeface="Frijole"/>
              <a:sym typeface="Frijole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285750" y="857250"/>
            <a:ext cx="85725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Poređaj događaje onako kako su se desili u bajci:</a:t>
            </a:r>
            <a:endParaRPr sz="1980">
              <a:solidFill>
                <a:srgbClr val="FACFA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1714500" y="16573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Prugasta mačka se pojavljuje u sobi i leči devojčicu.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1714500" y="24003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Majka zabranjuje odlaske i devojčica se razboli.</a:t>
            </a:r>
            <a:endParaRPr sz="198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1714500" y="31432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Devojčica kreće u školu, a tigar se vraća u kavez.</a:t>
            </a:r>
            <a:endParaRPr sz="198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1714500" y="38862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Devojčica redovno posećuje tigra u zoološkom vrtu.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90CBC3"/>
                </a:solidFill>
                <a:latin typeface="Karla"/>
                <a:ea typeface="Karla"/>
                <a:cs typeface="Karla"/>
                <a:sym typeface="Karla"/>
              </a:rPr>
              <a:t>Одговори на следећем слајду...</a:t>
            </a:r>
            <a:endParaRPr sz="1620">
              <a:solidFill>
                <a:srgbClr val="90CBC3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F5AC72"/>
                </a:solidFill>
                <a:latin typeface="Frijole"/>
                <a:ea typeface="Frijole"/>
                <a:cs typeface="Frijole"/>
                <a:sym typeface="Frijole"/>
              </a:rPr>
              <a:t>Redosled događaja</a:t>
            </a:r>
            <a:endParaRPr sz="3240">
              <a:solidFill>
                <a:srgbClr val="F5AC72"/>
              </a:solidFill>
              <a:latin typeface="Frijole"/>
              <a:ea typeface="Frijole"/>
              <a:cs typeface="Frijole"/>
              <a:sym typeface="Frijole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285750" y="857250"/>
            <a:ext cx="85725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Poređaj događaje onako kako su se desili u bajci:</a:t>
            </a:r>
            <a:endParaRPr sz="1980">
              <a:solidFill>
                <a:srgbClr val="FACFA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1714500" y="16573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Devojčica redovno posećuje tigra u zoološkom vrtu.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7635240" y="17716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sz="2880" b="1">
              <a:solidFill>
                <a:srgbClr val="FACFA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1714500" y="24003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Majka zabranjuje odlaske i devojčica se razboli.</a:t>
            </a:r>
            <a:endParaRPr sz="198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7635240" y="2514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sz="2880" b="1">
              <a:solidFill>
                <a:srgbClr val="FACFA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1714500" y="31432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Prugasta mačka se pojavljuje u sobi i leči devojčicu.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7635240" y="32575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sz="2880" b="1">
              <a:solidFill>
                <a:srgbClr val="FACFA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1714500" y="38862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Devojčica kreće u školu, a tigar se vraća u kavez.</a:t>
            </a:r>
            <a:endParaRPr sz="198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7635240" y="40005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sz="2880" b="1">
              <a:solidFill>
                <a:srgbClr val="FACFA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FACFAD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/>
          <p:nvPr/>
        </p:nvSpPr>
        <p:spPr>
          <a:xfrm>
            <a:off x="3714750" y="3234690"/>
            <a:ext cx="5143500" cy="1245900"/>
          </a:xfrm>
          <a:prstGeom prst="roundRect">
            <a:avLst>
              <a:gd name="adj" fmla="val 16667"/>
            </a:avLst>
          </a:prstGeom>
          <a:solidFill>
            <a:srgbClr val="5AC8A5">
              <a:alpha val="14900"/>
            </a:srgbClr>
          </a:solidFill>
          <a:ln w="12700" cap="flat" cmpd="sng">
            <a:solidFill>
              <a:srgbClr val="084D36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3737610" y="329184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9FE1CB"/>
                </a:solidFill>
              </a:rPr>
              <a:t>🔍</a:t>
            </a:r>
            <a:endParaRPr sz="2160">
              <a:solidFill>
                <a:srgbClr val="9FE1CB"/>
              </a:solidFill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3714750" y="411480"/>
            <a:ext cx="5143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 b="1">
                <a:solidFill>
                  <a:srgbClr val="F5AC72"/>
                </a:solidFill>
                <a:latin typeface="Frijole"/>
                <a:ea typeface="Frijole"/>
                <a:cs typeface="Frijole"/>
                <a:sym typeface="Frijole"/>
              </a:rPr>
              <a:t>Zamisli da si ti tigar...</a:t>
            </a:r>
            <a:endParaRPr sz="3240" b="1">
              <a:solidFill>
                <a:srgbClr val="F5AC72"/>
              </a:solidFill>
              <a:latin typeface="Frijole"/>
              <a:ea typeface="Frijole"/>
              <a:cs typeface="Frijole"/>
              <a:sym typeface="Frijole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3714750" y="1577340"/>
            <a:ext cx="5143500" cy="18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Zamena uloga</a:t>
            </a:r>
            <a:endParaRPr sz="2520" b="1">
              <a:solidFill>
                <a:srgbClr val="FACFAD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Kako bi se osećao da si zatvoren, a jedina radost ti je poseta male drugarice? Šta bi joj rekao da možeš da pričaš?</a:t>
            </a:r>
            <a:endParaRPr sz="1980">
              <a:solidFill>
                <a:srgbClr val="FACFA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4194810" y="3257550"/>
            <a:ext cx="4549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dirty="0">
                <a:solidFill>
                  <a:srgbClr val="9FE1CB"/>
                </a:solidFill>
                <a:latin typeface="Karla"/>
                <a:ea typeface="Karla"/>
                <a:cs typeface="Karla"/>
                <a:sym typeface="Karla"/>
              </a:rPr>
              <a:t>Ja sam tigar. Rešetke su hladne, ali tvoj osmeh me greje kao sunce.</a:t>
            </a:r>
            <a:endParaRPr sz="1980" dirty="0">
              <a:solidFill>
                <a:srgbClr val="9FE1CB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45820"/>
            <a:ext cx="3829050" cy="401193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/>
          <p:nvPr/>
        </p:nvSpPr>
        <p:spPr>
          <a:xfrm>
            <a:off x="285750" y="2720340"/>
            <a:ext cx="4572000" cy="1245900"/>
          </a:xfrm>
          <a:prstGeom prst="roundRect">
            <a:avLst>
              <a:gd name="adj" fmla="val 16667"/>
            </a:avLst>
          </a:prstGeom>
          <a:solidFill>
            <a:srgbClr val="82B4EB">
              <a:alpha val="14900"/>
            </a:srgbClr>
          </a:solidFill>
          <a:ln w="12700" cap="flat" cmpd="sng">
            <a:solidFill>
              <a:srgbClr val="0B2F50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0"/>
          <p:cNvSpPr txBox="1"/>
          <p:nvPr/>
        </p:nvSpPr>
        <p:spPr>
          <a:xfrm>
            <a:off x="308610" y="277749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B5D4F4"/>
                </a:solidFill>
              </a:rPr>
              <a:t>🧠</a:t>
            </a:r>
            <a:endParaRPr sz="2160">
              <a:solidFill>
                <a:srgbClr val="B5D4F4"/>
              </a:solidFill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F5AC72"/>
                </a:solidFill>
                <a:latin typeface="Frijole"/>
                <a:ea typeface="Frijole"/>
                <a:cs typeface="Frijole"/>
                <a:sym typeface="Frijole"/>
              </a:rPr>
              <a:t>Pravopisne mrvice</a:t>
            </a:r>
            <a:endParaRPr sz="3240">
              <a:solidFill>
                <a:srgbClr val="F5AC72"/>
              </a:solidFill>
              <a:latin typeface="Frijole"/>
              <a:ea typeface="Frijole"/>
              <a:cs typeface="Frijole"/>
              <a:sym typeface="Frijole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285750" y="845820"/>
            <a:ext cx="4572000" cy="18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U bajci se pojavljuje mačka koju zovemo </a:t>
            </a:r>
            <a:r>
              <a:rPr lang="en" sz="1980" b="1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Šarenorepa</a:t>
            </a:r>
            <a:r>
              <a:rPr lang="en" sz="1980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 sz="1980">
              <a:solidFill>
                <a:srgbClr val="FACFAD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Imena životinja pišemo </a:t>
            </a:r>
            <a:r>
              <a:rPr lang="en" sz="1980" b="1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velikim početnim slovom</a:t>
            </a:r>
            <a:r>
              <a:rPr lang="en" sz="1980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 kada su to njihova vlastita imena.</a:t>
            </a:r>
            <a:endParaRPr sz="1980">
              <a:solidFill>
                <a:srgbClr val="FACFA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765810" y="2743200"/>
            <a:ext cx="39777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B5D4F4"/>
                </a:solidFill>
                <a:latin typeface="Karla"/>
                <a:ea typeface="Karla"/>
                <a:cs typeface="Karla"/>
                <a:sym typeface="Karla"/>
              </a:rPr>
              <a:t>Šarenorepa se piše velikim slovom Š!</a:t>
            </a:r>
            <a:endParaRPr sz="1980">
              <a:solidFill>
                <a:srgbClr val="B5D4F4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F5AC72"/>
                </a:solidFill>
                <a:latin typeface="Frijole"/>
                <a:ea typeface="Frijole"/>
                <a:cs typeface="Frijole"/>
                <a:sym typeface="Frijole"/>
              </a:rPr>
              <a:t>Proveri svoje znanje</a:t>
            </a:r>
            <a:endParaRPr sz="3240">
              <a:solidFill>
                <a:srgbClr val="F5AC72"/>
              </a:solidFill>
              <a:latin typeface="Frijole"/>
              <a:ea typeface="Frijole"/>
              <a:cs typeface="Frijole"/>
              <a:sym typeface="Frijole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Devojčica je u svojoj ____ crtala moćnu zver. Kada se razbolela, pored njenog uzglavlja se pojavila ____. Pisac ove bajke je ____ Olujić.</a:t>
            </a:r>
            <a:endParaRPr sz="198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285750" y="3429000"/>
            <a:ext cx="85725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 b="1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Банка речи 🏦</a:t>
            </a:r>
            <a:r>
              <a:rPr lang="en" sz="1980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1980" b="1">
              <a:solidFill>
                <a:srgbClr val="90CBC3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>
                <a:solidFill>
                  <a:srgbClr val="90CBC3"/>
                </a:solidFill>
                <a:latin typeface="Karla"/>
                <a:ea typeface="Karla"/>
                <a:cs typeface="Karla"/>
                <a:sym typeface="Karla"/>
              </a:rPr>
              <a:t>ptica, crtanki, Grozdana, školi, Milica, mačk</a:t>
            </a:r>
            <a:r>
              <a:rPr lang="en" sz="1980">
                <a:solidFill>
                  <a:srgbClr val="FACFAD"/>
                </a:solidFill>
                <a:latin typeface="Karla"/>
                <a:ea typeface="Karla"/>
                <a:cs typeface="Karla"/>
                <a:sym typeface="Karla"/>
              </a:rPr>
              <a:t>a</a:t>
            </a:r>
            <a:endParaRPr sz="1980">
              <a:solidFill>
                <a:srgbClr val="FACFA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90CBC3"/>
                </a:solidFill>
                <a:latin typeface="Karla"/>
                <a:ea typeface="Karla"/>
                <a:cs typeface="Karla"/>
                <a:sym typeface="Karla"/>
              </a:rPr>
              <a:t>Одговори на следећем слајду...</a:t>
            </a:r>
            <a:endParaRPr sz="1620">
              <a:solidFill>
                <a:srgbClr val="90CBC3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456</Words>
  <Application>Microsoft Office PowerPoint</Application>
  <PresentationFormat>On-screen Show (16:9)</PresentationFormat>
  <Paragraphs>63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Frijole</vt:lpstr>
      <vt:lpstr>Arial</vt:lpstr>
      <vt:lpstr>Karla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Tatjana Ljubomirovic</cp:lastModifiedBy>
  <cp:revision>2</cp:revision>
  <dcterms:modified xsi:type="dcterms:W3CDTF">2026-05-05T18:40:34Z</dcterms:modified>
</cp:coreProperties>
</file>