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Bevan" panose="020B0604020202020204" charset="-18"/>
      <p:regular r:id="rId15"/>
      <p:italic r:id="rId16"/>
    </p:embeddedFont>
    <p:embeddedFont>
      <p:font typeface="Inter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13dbeb4411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13dbeb4411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6a13dbebf35c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6a13dbebf35c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6a13dbebf386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6a13dbebf386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6a13dbebf3ac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6a13dbebf3ac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13dbeb74bc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13dbeb74bc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6a13dbeb8d42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6a13dbeb8d42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6a13dbeba9b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6a13dbeba9b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6a13dbebc3e6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6a13dbebc3e6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6a13dbebdc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6a13dbebdc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a13dbebdcd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a13dbebdcd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6a13dbebdd46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6a13dbebdd46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6a13dbebf32c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6a13dbebf32c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703070"/>
            <a:ext cx="382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Бик и зец</a:t>
            </a:r>
            <a:endParaRPr sz="36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423160"/>
            <a:ext cx="3829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Народна басна о храбрости и снази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Размислимо мало...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Зец је био срећан што само може да бежи.</a:t>
            </a:r>
            <a:endParaRPr sz="198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3714750" y="196596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👎</a:t>
            </a: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285750" y="2686050"/>
            <a:ext cx="8572500" cy="1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Зашто је то тако?</a:t>
            </a:r>
            <a:endParaRPr sz="252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a) </a:t>
            </a: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Зец воли да трчи трке са другим животињама.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b) </a:t>
            </a: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Зец би радије имао снажне рогове да се бори.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Одговори на следећем слајду...</a:t>
            </a:r>
            <a:endParaRPr sz="162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Размислимо мало...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Зец је био срећан што само може да бежи.</a:t>
            </a:r>
            <a:endParaRPr sz="198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3714750" y="196596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👎</a:t>
            </a: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✅​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285750" y="2686050"/>
            <a:ext cx="8572500" cy="1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Зашто је то тако?</a:t>
            </a:r>
            <a:endParaRPr sz="252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a) </a:t>
            </a: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Зец воли да трчи трке са другим животињама.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b) </a:t>
            </a: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Зец би радије имао снажне рогове да се бори. ✅​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20" y="1909588"/>
            <a:ext cx="2697480" cy="233016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Твој ред!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3806190" y="1440180"/>
            <a:ext cx="41949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Нацртај бика и зеца у својој свесци. Испод бика напиши реч </a:t>
            </a:r>
            <a:r>
              <a:rPr lang="en" sz="198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СНАГА</a:t>
            </a:r>
            <a:r>
              <a:rPr lang="en" sz="198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, а испод зеца реч </a:t>
            </a:r>
            <a:r>
              <a:rPr lang="en" sz="198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БРЗИНА</a:t>
            </a:r>
            <a:r>
              <a:rPr lang="en" sz="198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. Размисли шта је твоја највећа врлина!</a:t>
            </a:r>
            <a:endParaRPr sz="198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6092"/>
            <a:ext cx="3829050" cy="401138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285750" y="2651760"/>
            <a:ext cx="4572000" cy="15546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08610" y="270891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Шта ћемо данас научити?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5750" y="845820"/>
            <a:ext cx="4572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Данас ћемо упознати једног снажног бика и једног веома брзог зеца. Научићемо зашто је важно бити поносан на оно што јесмо!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65810" y="2674620"/>
            <a:ext cx="39777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573B06"/>
                </a:solidFill>
                <a:latin typeface="Inter"/>
                <a:ea typeface="Inter"/>
                <a:cs typeface="Inter"/>
                <a:sym typeface="Inter"/>
              </a:rPr>
              <a:t>Басне су кратке приче у којима животиње говоре и понашају се као људи.</a:t>
            </a:r>
            <a:endParaRPr sz="1980">
              <a:solidFill>
                <a:srgbClr val="573B0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714750" y="1177290"/>
            <a:ext cx="51435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 dirty="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Да ли сте икада пожелели да будете неко други?</a:t>
            </a:r>
            <a:endParaRPr sz="3240" b="1" dirty="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624943" y="2782050"/>
            <a:ext cx="51435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dirty="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Замислите да сте веома јаки, али спори. Или да сте брзи као ветар, али се плашите свега. Шта бисте изабрали?</a:t>
            </a:r>
            <a:endParaRPr sz="1980" dirty="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875" y="1748790"/>
            <a:ext cx="4193080" cy="31089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Прича почиње...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85750" y="84582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Један бик је посматрао зеца како јури пољем и јако му је позавидео на брзини.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1748790"/>
            <a:ext cx="4194900" cy="18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Бикова жеља</a:t>
            </a:r>
            <a:endParaRPr sz="252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'Благо теби кад си тако брз! Да сам ја такав, побегао бих од сваког непријатеља!'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330" y="845820"/>
            <a:ext cx="3828789" cy="40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285750" y="2354580"/>
            <a:ext cx="45600" cy="983100"/>
          </a:xfrm>
          <a:prstGeom prst="roundRect">
            <a:avLst>
              <a:gd name="adj" fmla="val 16667"/>
            </a:avLst>
          </a:prstGeom>
          <a:solidFill>
            <a:srgbClr val="3E80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Зечев одговор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85750" y="845820"/>
            <a:ext cx="45720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Зец се само насмејао бику. Рекао му је да су његови рогови много вреднији од брзих ногу.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45770" y="2263140"/>
            <a:ext cx="44121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i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Боље поносито се борити с непријатељем него целог века срамно пред њим бежати.</a:t>
            </a:r>
            <a:endParaRPr sz="1980" i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Научимо нове речи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endParaRPr sz="198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Поносито</a:t>
            </a:r>
            <a:endParaRPr sz="180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endParaRPr sz="198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Срамно</a:t>
            </a:r>
            <a:endParaRPr sz="180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endParaRPr sz="198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Умакнути</a:t>
            </a:r>
            <a:endParaRPr sz="180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endParaRPr sz="198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Позавидети</a:t>
            </a:r>
            <a:endParaRPr sz="180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a)</a:t>
            </a:r>
            <a:endParaRPr sz="18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829050" y="11430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Са пуно достојанства и храбрости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b)</a:t>
            </a:r>
            <a:endParaRPr sz="18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829050" y="20574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Побећи или се спасити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c)</a:t>
            </a:r>
            <a:endParaRPr sz="18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3829050" y="29718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Желети нешто што неко други има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d)</a:t>
            </a:r>
            <a:endParaRPr sz="18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3829050" y="38862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На начин који изазива стид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Научимо нове речи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✅​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endParaRPr sz="198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Поносито</a:t>
            </a:r>
            <a:endParaRPr sz="180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endParaRPr sz="198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Срамно</a:t>
            </a:r>
            <a:endParaRPr sz="180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endParaRPr sz="198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Умакнути</a:t>
            </a:r>
            <a:endParaRPr sz="180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endParaRPr sz="198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Позавидети</a:t>
            </a:r>
            <a:endParaRPr sz="1800" b="1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a)</a:t>
            </a:r>
            <a:endParaRPr sz="18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829050" y="11430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Са пуно достојанства и храбрости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d)</a:t>
            </a:r>
            <a:endParaRPr sz="18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3829050" y="20574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На начин који изазива стид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b)</a:t>
            </a:r>
            <a:endParaRPr sz="18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829050" y="29718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Побећи или се спасити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c)</a:t>
            </a:r>
            <a:endParaRPr sz="1800" b="1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829050" y="38862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Желети нешто што неко други има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47211"/>
            <a:ext cx="3829050" cy="400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4286250" y="2651760"/>
            <a:ext cx="4572000" cy="1554600"/>
          </a:xfrm>
          <a:prstGeom prst="roundRect">
            <a:avLst>
              <a:gd name="adj" fmla="val 16667"/>
            </a:avLst>
          </a:prstGeom>
          <a:solidFill>
            <a:srgbClr val="E6F1FB"/>
          </a:solidFill>
          <a:ln w="12700" cap="flat" cmpd="sng">
            <a:solidFill>
              <a:srgbClr val="0B2F50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4309110" y="270891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B2F50"/>
                </a:solidFill>
              </a:rPr>
              <a:t>🧠</a:t>
            </a:r>
            <a:endParaRPr sz="2160">
              <a:solidFill>
                <a:srgbClr val="0B2F50"/>
              </a:solidFill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Поука ове басне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4286250" y="845820"/>
            <a:ext cx="4572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Свако од нас има нешто посебно. Бик има </a:t>
            </a: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снагу</a:t>
            </a: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, а зец </a:t>
            </a:r>
            <a:r>
              <a:rPr lang="en" sz="198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брзину</a:t>
            </a:r>
            <a:r>
              <a:rPr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. Важно је да ценимо оно што имамо и да будемо храбри.</a:t>
            </a:r>
            <a:endParaRPr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4766310" y="2674620"/>
            <a:ext cx="39777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B2F50"/>
                </a:solidFill>
                <a:latin typeface="Inter"/>
                <a:ea typeface="Inter"/>
                <a:cs typeface="Inter"/>
                <a:sym typeface="Inter"/>
              </a:rPr>
              <a:t>Бити храбар и суочити се са проблемом је боље него стално бежати!</a:t>
            </a:r>
            <a:endParaRPr sz="1980">
              <a:solidFill>
                <a:srgbClr val="0B2F5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Размислимо мало...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Зец је био срећан што само може да бежи.</a:t>
            </a:r>
            <a:endParaRPr sz="198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👍</a:t>
            </a: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ТАЧНО</a:t>
            </a:r>
            <a:endParaRPr sz="1980" b="1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👎</a:t>
            </a: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НЕТАЧНО</a:t>
            </a:r>
            <a:endParaRPr sz="1980" b="1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Сада је време да објасните зашто...</a:t>
            </a:r>
            <a:endParaRPr sz="162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On-screen Show (16:9)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Inter</vt:lpstr>
      <vt:lpstr>Arial</vt:lpstr>
      <vt:lpstr>Bevan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Tatjana Ljubomirovic</cp:lastModifiedBy>
  <cp:revision>1</cp:revision>
  <dcterms:modified xsi:type="dcterms:W3CDTF">2026-05-25T15:24:54Z</dcterms:modified>
</cp:coreProperties>
</file>